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8" r:id="rId3"/>
    <p:sldId id="261" r:id="rId4"/>
    <p:sldId id="270" r:id="rId5"/>
    <p:sldId id="271" r:id="rId6"/>
    <p:sldId id="272" r:id="rId7"/>
    <p:sldId id="273" r:id="rId8"/>
    <p:sldId id="274" r:id="rId9"/>
    <p:sldId id="275" r:id="rId10"/>
    <p:sldId id="276" r:id="rId11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27" autoAdjust="0"/>
    <p:restoredTop sz="90083" autoAdjust="0"/>
  </p:normalViewPr>
  <p:slideViewPr>
    <p:cSldViewPr snapToGrid="0" snapToObjects="1">
      <p:cViewPr varScale="1">
        <p:scale>
          <a:sx n="112" d="100"/>
          <a:sy n="112" d="100"/>
        </p:scale>
        <p:origin x="191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napToGrid="0" snapToObjects="1">
      <p:cViewPr varScale="1">
        <p:scale>
          <a:sx n="76" d="100"/>
          <a:sy n="76" d="100"/>
        </p:scale>
        <p:origin x="-3726" y="-108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9688" y="2"/>
            <a:ext cx="2946400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EC4AE-A715-4DE6-A47B-3E030D0F5D1B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9337"/>
            <a:ext cx="2946400" cy="497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9688" y="9429337"/>
            <a:ext cx="2946400" cy="497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6BED32-7E12-4A30-9F04-B409B0E3A84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33574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3" y="5"/>
            <a:ext cx="2946400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9691" y="5"/>
            <a:ext cx="2946400" cy="4956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B4D12F-92E6-434C-B58A-17C24C01B552}" type="datetimeFigureOut">
              <a:rPr lang="de-DE" smtClean="0"/>
              <a:t>15.10.2026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6" y="4715472"/>
            <a:ext cx="5438775" cy="446762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3" y="9429340"/>
            <a:ext cx="2946400" cy="497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9691" y="9429340"/>
            <a:ext cx="2946400" cy="4972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159499-F89D-47F1-878E-3F7D3F5061E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4678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9499-F89D-47F1-878E-3F7D3F5061E6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10763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9499-F89D-47F1-878E-3F7D3F5061E6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2619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9499-F89D-47F1-878E-3F7D3F5061E6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26194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159499-F89D-47F1-878E-3F7D3F5061E6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26194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AT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075C9-D76D-409E-923F-F343293FF48A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94C67-43E1-4FFB-A21B-2EE64C07508E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A5EAD-661F-452F-B789-3A450667C7FC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EEF48-92F4-410A-B881-84756C3052B9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517B5-7464-4BC1-9213-A71BFA5AC5AD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1D676-C6CC-4DDF-940F-38FF3306A36F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310F0-1341-44F4-B0B7-30E4824312FE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3DDA2-280D-4195-A296-3CAB2885ED75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AT"/>
              <a:t>Bild auf Platzhalter ziehen oder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AT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93D6E5-EB9D-4FFC-AF2D-5256B9377330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/>
              <a:t>Mastertitelformat bearbeiten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3422C-3DEB-45E0-8BC2-84BEE0FD5278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14670-66E8-4D93-8322-CCE33C9DDAA0}" type="datetime2">
              <a:rPr lang="en-US" smtClean="0"/>
              <a:t>Thursday, October 15,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AT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AT"/>
              <a:t>Mastertextformat bearbeiten</a:t>
            </a:r>
          </a:p>
          <a:p>
            <a:pPr lvl="1"/>
            <a:r>
              <a:rPr lang="de-AT"/>
              <a:t>Zweite Ebene</a:t>
            </a:r>
          </a:p>
          <a:p>
            <a:pPr lvl="2"/>
            <a:r>
              <a:rPr lang="de-AT"/>
              <a:t>Dritte Ebene</a:t>
            </a:r>
          </a:p>
          <a:p>
            <a:pPr lvl="3"/>
            <a:r>
              <a:rPr lang="de-AT"/>
              <a:t>Vierte Ebene</a:t>
            </a:r>
          </a:p>
          <a:p>
            <a:pPr lvl="4"/>
            <a:r>
              <a:rPr lang="de-AT"/>
              <a:t>Fünfte Ebene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59E72F6-1442-4EEC-9E02-0FB166CB728E}" type="datetime2">
              <a:rPr lang="en-US" smtClean="0"/>
              <a:t>Thursday, October 15, 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pPr algn="r"/>
            <a:r>
              <a:rPr lang="en-US"/>
              <a:t>Sabine Prohaska, BEd MEd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‹Nr.›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075267"/>
          </a:xfrm>
        </p:spPr>
        <p:txBody>
          <a:bodyPr/>
          <a:lstStyle/>
          <a:p>
            <a:pPr algn="ctr"/>
            <a:r>
              <a:rPr lang="de-DE" sz="3600" b="1" dirty="0">
                <a:solidFill>
                  <a:srgbClr val="FF0000"/>
                </a:solidFill>
              </a:rPr>
              <a:t>Aufnahmeverfahren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848600" cy="1524000"/>
          </a:xfrm>
        </p:spPr>
        <p:txBody>
          <a:bodyPr/>
          <a:lstStyle/>
          <a:p>
            <a:pPr algn="ctr"/>
            <a:r>
              <a:rPr lang="de-DE" b="1" dirty="0">
                <a:solidFill>
                  <a:srgbClr val="FF0000"/>
                </a:solidFill>
              </a:rPr>
              <a:t>in die </a:t>
            </a:r>
          </a:p>
          <a:p>
            <a:pPr algn="ctr"/>
            <a:r>
              <a:rPr lang="de-DE" b="1" dirty="0">
                <a:solidFill>
                  <a:srgbClr val="FF0000"/>
                </a:solidFill>
              </a:rPr>
              <a:t>1. Klasse der Sekundarstufe I</a:t>
            </a:r>
          </a:p>
          <a:p>
            <a:pPr algn="ctr"/>
            <a:r>
              <a:rPr lang="de-DE" b="1" dirty="0">
                <a:solidFill>
                  <a:srgbClr val="FF0000"/>
                </a:solidFill>
              </a:rPr>
              <a:t>(5. Schulstufe)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 </a:t>
            </a:r>
          </a:p>
        </p:txBody>
      </p:sp>
      <p:pic>
        <p:nvPicPr>
          <p:cNvPr id="1026" name="Bild 1" descr="Bildungsdirektion_W_Logo_kle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3587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>
                <a:solidFill>
                  <a:srgbClr val="FF0000"/>
                </a:solidFill>
                <a:latin typeface="+mn-lt"/>
              </a:rPr>
              <a:t>Aufnahmeverfahren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1266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ClrTx/>
              <a:buNone/>
            </a:pPr>
            <a:r>
              <a:rPr lang="de-DE" altLang="de-DE" sz="2200" b="1" dirty="0">
                <a:solidFill>
                  <a:srgbClr val="FF0000"/>
                </a:solidFill>
              </a:rPr>
              <a:t>Jänner 2027</a:t>
            </a:r>
            <a:endParaRPr lang="de-DE" altLang="de-DE" sz="2200" dirty="0">
              <a:solidFill>
                <a:srgbClr val="FF0000"/>
              </a:solidFill>
            </a:endParaRPr>
          </a:p>
          <a:p>
            <a:pPr marL="0" indent="0">
              <a:lnSpc>
                <a:spcPct val="110000"/>
              </a:lnSpc>
              <a:spcBef>
                <a:spcPts val="600"/>
              </a:spcBef>
              <a:buClrTx/>
              <a:buNone/>
            </a:pPr>
            <a:r>
              <a:rPr lang="de-AT" altLang="de-DE" sz="2200" dirty="0"/>
              <a:t>Die Erziehungsberechtigten erhalten spätestens am Tag nach den Weihnachtsferien die notwendigen </a:t>
            </a:r>
            <a:r>
              <a:rPr lang="de-AT" altLang="de-DE" sz="2200" b="1" dirty="0"/>
              <a:t>Unterlagen</a:t>
            </a:r>
            <a:r>
              <a:rPr lang="de-AT" altLang="de-DE" sz="2200" dirty="0"/>
              <a:t> (u.a. das Erhebungsblatt) und Informationen </a:t>
            </a:r>
            <a:r>
              <a:rPr lang="de-AT" altLang="de-DE" sz="2200" b="1" dirty="0"/>
              <a:t>durch die Volksschule</a:t>
            </a:r>
            <a:r>
              <a:rPr lang="de-AT" altLang="de-DE" sz="2200" dirty="0"/>
              <a:t>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de-DE" dirty="0"/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2</a:t>
            </a:r>
          </a:p>
        </p:txBody>
      </p:sp>
      <p:sp>
        <p:nvSpPr>
          <p:cNvPr id="7" name="Inhaltsplatzhalter 2"/>
          <p:cNvSpPr txBox="1">
            <a:spLocks/>
          </p:cNvSpPr>
          <p:nvPr/>
        </p:nvSpPr>
        <p:spPr>
          <a:xfrm>
            <a:off x="457200" y="2954389"/>
            <a:ext cx="8229600" cy="13123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buClrTx/>
              <a:buNone/>
            </a:pPr>
            <a:r>
              <a:rPr lang="de-AT" altLang="de-DE" sz="2000" b="1" dirty="0">
                <a:solidFill>
                  <a:srgbClr val="FF0000"/>
                </a:solidFill>
              </a:rPr>
              <a:t>Jänner 2027</a:t>
            </a:r>
          </a:p>
          <a:p>
            <a:pPr marL="0" indent="0">
              <a:spcBef>
                <a:spcPts val="600"/>
              </a:spcBef>
              <a:buClrTx/>
              <a:buNone/>
            </a:pPr>
            <a:r>
              <a:rPr lang="de-AT" altLang="de-DE" sz="2000" b="1" dirty="0"/>
              <a:t>Terminvereinbarung </a:t>
            </a:r>
            <a:r>
              <a:rPr lang="de-AT" altLang="de-DE" sz="2000" dirty="0"/>
              <a:t>für ein Aufnahmegespräch an der gewählten Schule während der Februar-Aufnahmewoche (Vorteil:</a:t>
            </a:r>
            <a:r>
              <a:rPr lang="de-AT" altLang="de-DE" sz="2000" dirty="0">
                <a:sym typeface="Wingdings" pitchFamily="2" charset="2"/>
              </a:rPr>
              <a:t> keine Wartezeit).</a:t>
            </a:r>
            <a:r>
              <a:rPr lang="de-AT" altLang="de-DE" sz="2000" b="1" dirty="0"/>
              <a:t>  </a:t>
            </a:r>
          </a:p>
        </p:txBody>
      </p:sp>
      <p:sp>
        <p:nvSpPr>
          <p:cNvPr id="8" name="Rechteck 7"/>
          <p:cNvSpPr/>
          <p:nvPr/>
        </p:nvSpPr>
        <p:spPr>
          <a:xfrm>
            <a:off x="457200" y="4588753"/>
            <a:ext cx="8229600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de-DE" altLang="de-DE" sz="2000" b="1" dirty="0">
                <a:solidFill>
                  <a:srgbClr val="FF0000"/>
                </a:solidFill>
              </a:rPr>
              <a:t>Ab Mitte Jänner 2027</a:t>
            </a:r>
            <a:endParaRPr lang="de-DE" altLang="de-DE" sz="2000" dirty="0">
              <a:solidFill>
                <a:srgbClr val="FF0000"/>
              </a:solidFill>
            </a:endParaRPr>
          </a:p>
          <a:p>
            <a:pPr>
              <a:spcBef>
                <a:spcPts val="600"/>
              </a:spcBef>
            </a:pPr>
            <a:r>
              <a:rPr lang="de-DE" altLang="de-DE" sz="2000" b="1" dirty="0"/>
              <a:t>Eignungs- und </a:t>
            </a:r>
            <a:r>
              <a:rPr lang="de-DE" altLang="de-DE" sz="2000" b="1" dirty="0" err="1"/>
              <a:t>Aufnahmsprüfungen</a:t>
            </a:r>
            <a:r>
              <a:rPr lang="de-DE" altLang="de-DE" sz="2000" dirty="0"/>
              <a:t> an Schwerpunktschulen (z.B. mit sportlicher oder musikalischer Eignung), Orientierungsgespräche der Bilingualen Schulen,…..</a:t>
            </a:r>
            <a:endParaRPr lang="de-AT" altLang="de-DE" sz="2000" dirty="0"/>
          </a:p>
        </p:txBody>
      </p:sp>
      <p:sp>
        <p:nvSpPr>
          <p:cNvPr id="9" name="Rechteck 8"/>
          <p:cNvSpPr/>
          <p:nvPr/>
        </p:nvSpPr>
        <p:spPr>
          <a:xfrm>
            <a:off x="2826327" y="-3125"/>
            <a:ext cx="560277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0" name="Bild 1" descr="Bildungsdirektion_W_Logo_kle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836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3</a:t>
            </a:r>
          </a:p>
        </p:txBody>
      </p:sp>
      <p:sp>
        <p:nvSpPr>
          <p:cNvPr id="7" name="AutoShape 1033"/>
          <p:cNvSpPr>
            <a:spLocks noGrp="1" noChangeArrowheads="1"/>
          </p:cNvSpPr>
          <p:nvPr>
            <p:ph idx="1"/>
          </p:nvPr>
        </p:nvSpPr>
        <p:spPr bwMode="auto">
          <a:xfrm>
            <a:off x="457199" y="1277983"/>
            <a:ext cx="8229600" cy="4876800"/>
          </a:xfrm>
          <a:prstGeom prst="downArrowCallout">
            <a:avLst>
              <a:gd name="adj1" fmla="val 61863"/>
              <a:gd name="adj2" fmla="val 59679"/>
              <a:gd name="adj3" fmla="val 16366"/>
              <a:gd name="adj4" fmla="val 8121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indent="0" algn="ctr">
              <a:spcBef>
                <a:spcPct val="50000"/>
              </a:spcBef>
              <a:buNone/>
              <a:defRPr/>
            </a:pPr>
            <a:r>
              <a:rPr lang="de-AT" sz="2000" b="1" dirty="0"/>
              <a:t>Nach den Semesterferien</a:t>
            </a:r>
            <a:endParaRPr lang="de-AT" sz="2000" b="1" dirty="0">
              <a:solidFill>
                <a:srgbClr val="000000"/>
              </a:solidFill>
              <a:latin typeface="Arial" charset="0"/>
              <a:ea typeface="Times New Roman" pitchFamily="18" charset="0"/>
            </a:endParaRPr>
          </a:p>
          <a:p>
            <a:pPr marL="0" indent="0" algn="ctr">
              <a:spcBef>
                <a:spcPct val="50000"/>
              </a:spcBef>
              <a:buNone/>
              <a:defRPr/>
            </a:pPr>
            <a:r>
              <a:rPr lang="de-AT" sz="2000" b="1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Anmeldung</a:t>
            </a:r>
            <a:r>
              <a:rPr lang="de-AT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de-AT" sz="20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durch die Erziehungsberechtigten</a:t>
            </a:r>
          </a:p>
          <a:p>
            <a:pPr marL="0" indent="0" algn="ctr">
              <a:spcBef>
                <a:spcPct val="50000"/>
              </a:spcBef>
              <a:buNone/>
              <a:defRPr/>
            </a:pPr>
            <a:r>
              <a:rPr lang="de-AT" sz="2000" b="1" dirty="0"/>
              <a:t>zum vereinbarten Termin </a:t>
            </a:r>
            <a:r>
              <a:rPr lang="de-AT" sz="1200" dirty="0">
                <a:solidFill>
                  <a:srgbClr val="000000"/>
                </a:solidFill>
              </a:rPr>
              <a:t>(auch außerhalb der Anmeldezeiten)</a:t>
            </a:r>
            <a:r>
              <a:rPr lang="de-AT" sz="2000" dirty="0">
                <a:solidFill>
                  <a:srgbClr val="000000"/>
                </a:solidFill>
              </a:rPr>
              <a:t> in den Schulen.</a:t>
            </a:r>
            <a:endParaRPr lang="de-AT" sz="2000" b="1" dirty="0"/>
          </a:p>
          <a:p>
            <a:pPr marL="0" indent="0" algn="ctr">
              <a:buNone/>
              <a:defRPr/>
            </a:pPr>
            <a:r>
              <a:rPr lang="de-AT" sz="2000" b="1" dirty="0"/>
              <a:t/>
            </a:r>
            <a:br>
              <a:rPr lang="de-AT" sz="2000" b="1" dirty="0"/>
            </a:br>
            <a:r>
              <a:rPr lang="de-AT" sz="2000" b="1" dirty="0"/>
              <a:t>Anmelde- und Beratungsgespräch</a:t>
            </a:r>
            <a:br>
              <a:rPr lang="de-AT" sz="2000" b="1" dirty="0"/>
            </a:br>
            <a:r>
              <a:rPr lang="de-AT" sz="2000" b="1" dirty="0"/>
              <a:t>Angabe weiterer in Frage kommender Schulen erwünscht!</a:t>
            </a:r>
          </a:p>
          <a:p>
            <a:pPr algn="ctr">
              <a:spcBef>
                <a:spcPct val="50000"/>
              </a:spcBef>
              <a:defRPr/>
            </a:pPr>
            <a:endParaRPr lang="de-AT" b="1" dirty="0">
              <a:cs typeface="+mn-cs"/>
            </a:endParaRP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3263900" y="4164149"/>
            <a:ext cx="2590800" cy="121920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buFont typeface="Wingdings" pitchFamily="2" charset="2"/>
              <a:buNone/>
            </a:pPr>
            <a:r>
              <a:rPr lang="de-AT" altLang="de-DE" sz="1200" b="1" u="sng" dirty="0">
                <a:latin typeface="+mn-lt"/>
              </a:rPr>
              <a:t>Unterlagen</a:t>
            </a:r>
            <a:r>
              <a:rPr lang="de-AT" altLang="de-DE" sz="1200" b="1" dirty="0">
                <a:latin typeface="+mn-lt"/>
              </a:rPr>
              <a:t>:</a:t>
            </a:r>
            <a:br>
              <a:rPr lang="de-AT" altLang="de-DE" sz="1200" b="1" dirty="0">
                <a:latin typeface="+mn-lt"/>
              </a:rPr>
            </a:br>
            <a:r>
              <a:rPr lang="de-AT" altLang="de-DE" sz="1200" b="1" dirty="0">
                <a:latin typeface="+mn-lt"/>
              </a:rPr>
              <a:t>Schulnachricht + Kopie Erhebungsblatt;</a:t>
            </a:r>
          </a:p>
          <a:p>
            <a:pPr algn="ctr" eaLnBrk="1" hangingPunct="1">
              <a:lnSpc>
                <a:spcPct val="80000"/>
              </a:lnSpc>
              <a:spcBef>
                <a:spcPct val="35000"/>
              </a:spcBef>
              <a:buFont typeface="Wingdings" pitchFamily="2" charset="2"/>
              <a:buNone/>
            </a:pPr>
            <a:r>
              <a:rPr lang="de-AT" altLang="de-DE" sz="1200" b="1" dirty="0">
                <a:latin typeface="+mn-lt"/>
              </a:rPr>
              <a:t>bei AHS </a:t>
            </a:r>
            <a:r>
              <a:rPr lang="de-AT" altLang="de-DE" sz="1200" dirty="0">
                <a:latin typeface="+mn-lt"/>
              </a:rPr>
              <a:t>zusätzlich</a:t>
            </a:r>
            <a:r>
              <a:rPr lang="de-AT" altLang="de-DE" sz="1200" b="1" dirty="0">
                <a:latin typeface="+mn-lt"/>
              </a:rPr>
              <a:t> 1 A5-Kuvert,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altLang="de-DE" sz="1200" dirty="0">
                <a:latin typeface="+mn-lt"/>
              </a:rPr>
              <a:t>beschriftet mit der eigenen</a:t>
            </a:r>
          </a:p>
          <a:p>
            <a:pPr algn="ctr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de-AT" altLang="de-DE" sz="1200" dirty="0">
                <a:latin typeface="+mn-lt"/>
              </a:rPr>
              <a:t>Adresse und frankiert (€ 1,55).</a:t>
            </a:r>
            <a:r>
              <a:rPr lang="de-AT" altLang="de-DE" sz="1200" dirty="0"/>
              <a:t/>
            </a:r>
            <a:br>
              <a:rPr lang="de-AT" altLang="de-DE" sz="1200" dirty="0"/>
            </a:br>
            <a:endParaRPr lang="de-AT" altLang="de-DE" sz="900" dirty="0"/>
          </a:p>
        </p:txBody>
      </p:sp>
      <p:sp>
        <p:nvSpPr>
          <p:cNvPr id="9" name="Rechteck 8"/>
          <p:cNvSpPr/>
          <p:nvPr/>
        </p:nvSpPr>
        <p:spPr>
          <a:xfrm>
            <a:off x="3075709" y="-3125"/>
            <a:ext cx="48546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0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6867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92828" y="382533"/>
            <a:ext cx="3566161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chemeClr val="tx1"/>
              </a:solidFill>
              <a:highlight>
                <a:srgbClr val="00FF00"/>
              </a:highlight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4</a:t>
            </a:r>
          </a:p>
        </p:txBody>
      </p:sp>
      <p:sp>
        <p:nvSpPr>
          <p:cNvPr id="10" name="AutoShape 29"/>
          <p:cNvSpPr>
            <a:spLocks noChangeArrowheads="1"/>
          </p:cNvSpPr>
          <p:nvPr/>
        </p:nvSpPr>
        <p:spPr bwMode="auto">
          <a:xfrm rot="21071105">
            <a:off x="854270" y="5424488"/>
            <a:ext cx="1800225" cy="1079500"/>
          </a:xfrm>
          <a:prstGeom prst="homePlate">
            <a:avLst>
              <a:gd name="adj" fmla="val 41691"/>
            </a:avLst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200" dirty="0"/>
              <a:t>von den Erziehungs-berechtigten auszufüllen</a:t>
            </a:r>
            <a:endParaRPr lang="de-AT" altLang="de-DE" sz="1800" dirty="0"/>
          </a:p>
        </p:txBody>
      </p:sp>
      <p:sp>
        <p:nvSpPr>
          <p:cNvPr id="11" name="AutoShape 30"/>
          <p:cNvSpPr>
            <a:spLocks/>
          </p:cNvSpPr>
          <p:nvPr/>
        </p:nvSpPr>
        <p:spPr bwMode="auto">
          <a:xfrm>
            <a:off x="3162418" y="5035463"/>
            <a:ext cx="240865" cy="1206124"/>
          </a:xfrm>
          <a:prstGeom prst="leftBracket">
            <a:avLst>
              <a:gd name="adj" fmla="val 146221"/>
            </a:avLst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de-DE" altLang="de-DE" sz="1800"/>
          </a:p>
        </p:txBody>
      </p:sp>
      <p:sp>
        <p:nvSpPr>
          <p:cNvPr id="12" name="Rechteck 11"/>
          <p:cNvSpPr/>
          <p:nvPr/>
        </p:nvSpPr>
        <p:spPr>
          <a:xfrm>
            <a:off x="2726575" y="-3125"/>
            <a:ext cx="46551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3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el 1"/>
          <p:cNvSpPr txBox="1">
            <a:spLocks/>
          </p:cNvSpPr>
          <p:nvPr/>
        </p:nvSpPr>
        <p:spPr>
          <a:xfrm>
            <a:off x="559722" y="967308"/>
            <a:ext cx="8110453" cy="943425"/>
          </a:xfrm>
          <a:prstGeom prst="rect">
            <a:avLst/>
          </a:prstGeom>
        </p:spPr>
        <p:txBody>
          <a:bodyPr vert="horz" lIns="91440" tIns="0" rIns="91440" bIns="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1400" kern="0" dirty="0">
                <a:latin typeface="Corbel" panose="020B0503020204020204" pitchFamily="34" charset="0"/>
              </a:rPr>
              <a:t>Schulen, die mit dem Verwaltungsprogramm </a:t>
            </a:r>
            <a:r>
              <a:rPr lang="de-DE" sz="1400" kern="0" dirty="0" err="1">
                <a:latin typeface="Corbel" panose="020B0503020204020204" pitchFamily="34" charset="0"/>
              </a:rPr>
              <a:t>WiSion</a:t>
            </a:r>
            <a:r>
              <a:rPr lang="de-DE" sz="1400" kern="0" dirty="0">
                <a:latin typeface="Corbel" panose="020B0503020204020204" pitchFamily="34" charset="0"/>
              </a:rPr>
              <a:t> arbeiten, können das Erhebungsblatt ausdrucken.</a:t>
            </a:r>
          </a:p>
          <a:p>
            <a:pPr marL="0" lvl="4">
              <a:lnSpc>
                <a:spcPct val="80000"/>
              </a:lnSpc>
              <a:spcBef>
                <a:spcPct val="0"/>
              </a:spcBef>
            </a:pPr>
            <a:r>
              <a:rPr lang="de-DE" sz="1400" dirty="0">
                <a:latin typeface="Corbel" panose="020B0503020204020204" pitchFamily="34" charset="0"/>
              </a:rPr>
              <a:t>Schulen, die nicht mit dem Verwaltungs</a:t>
            </a:r>
            <a:r>
              <a:rPr lang="de-DE" sz="1400" kern="0" dirty="0">
                <a:latin typeface="Corbel" panose="020B0503020204020204" pitchFamily="34" charset="0"/>
              </a:rPr>
              <a:t>programm</a:t>
            </a:r>
            <a:r>
              <a:rPr lang="de-DE" sz="1400" dirty="0">
                <a:latin typeface="Corbel" panose="020B0503020204020204" pitchFamily="34" charset="0"/>
              </a:rPr>
              <a:t> </a:t>
            </a:r>
            <a:r>
              <a:rPr lang="de-DE" sz="1400" dirty="0" err="1">
                <a:latin typeface="Corbel" panose="020B0503020204020204" pitchFamily="34" charset="0"/>
              </a:rPr>
              <a:t>WiSion</a:t>
            </a:r>
            <a:r>
              <a:rPr lang="de-DE" sz="1400" dirty="0">
                <a:latin typeface="Corbel" panose="020B0503020204020204" pitchFamily="34" charset="0"/>
              </a:rPr>
              <a:t> arbeiten, finden das Erhebungsblatt unter bi.bildung-wien.gv.at/</a:t>
            </a:r>
            <a:r>
              <a:rPr lang="de-DE" sz="1400" dirty="0" err="1">
                <a:latin typeface="Corbel" panose="020B0503020204020204" pitchFamily="34" charset="0"/>
              </a:rPr>
              <a:t>formulare</a:t>
            </a:r>
            <a:r>
              <a:rPr lang="de-DE" sz="1400" dirty="0">
                <a:latin typeface="Corbel" panose="020B0503020204020204" pitchFamily="34" charset="0"/>
              </a:rPr>
              <a:t>. </a:t>
            </a:r>
            <a:endParaRPr lang="de-DE" sz="1400" kern="0" dirty="0">
              <a:highlight>
                <a:srgbClr val="00FF00"/>
              </a:highlight>
              <a:latin typeface="Corbel" panose="020B0503020204020204" pitchFamily="34" charset="0"/>
              <a:cs typeface="Arial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3"/>
          <a:srcRect l="11905"/>
          <a:stretch/>
        </p:blipFill>
        <p:spPr>
          <a:xfrm>
            <a:off x="3403283" y="1689670"/>
            <a:ext cx="3055706" cy="485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064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2800" b="1" dirty="0">
                <a:solidFill>
                  <a:srgbClr val="FF0000"/>
                </a:solidFill>
                <a:latin typeface="+mn-lt"/>
              </a:rPr>
              <a:t>Aufnahmeverfahren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1212669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ct val="50000"/>
              </a:spcBef>
              <a:buNone/>
              <a:defRPr/>
            </a:pPr>
            <a:r>
              <a:rPr lang="de-AT" sz="2000" b="1" dirty="0">
                <a:solidFill>
                  <a:srgbClr val="FF0000"/>
                </a:solidFill>
              </a:rPr>
              <a:t>Bis 19. März 2027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e-AT" sz="2000" b="1" dirty="0"/>
              <a:t>Vorläufige Aufnahme</a:t>
            </a:r>
            <a:r>
              <a:rPr lang="de-AT" sz="2000" dirty="0"/>
              <a:t> der Schüler/innen an </a:t>
            </a:r>
            <a:r>
              <a:rPr lang="de-AT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APS</a:t>
            </a:r>
            <a:r>
              <a:rPr lang="de-AT" sz="2000" dirty="0"/>
              <a:t> laut </a:t>
            </a:r>
            <a:r>
              <a:rPr lang="de-AT" sz="2000" dirty="0" err="1"/>
              <a:t>Wr</a:t>
            </a:r>
            <a:r>
              <a:rPr lang="de-AT" sz="2000" dirty="0"/>
              <a:t>. Schulgesetz (Geschwister, Wohnortnähe/Erreichbarkeit, …) durch Abt. </a:t>
            </a:r>
            <a:r>
              <a:rPr lang="de-AT" sz="2000" dirty="0" err="1"/>
              <a:t>Präs</a:t>
            </a:r>
            <a:r>
              <a:rPr lang="de-AT" sz="2000" dirty="0"/>
              <a:t>. 6 - Schülerstromlenkung.</a:t>
            </a:r>
          </a:p>
          <a:p>
            <a:pPr algn="ctr">
              <a:defRPr/>
            </a:pPr>
            <a:endParaRPr lang="de-AT" sz="1800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endParaRPr lang="de-DE" dirty="0"/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597080" y="3335383"/>
            <a:ext cx="3448800" cy="1081087"/>
          </a:xfrm>
          <a:prstGeom prst="downArrowCallout">
            <a:avLst>
              <a:gd name="adj1" fmla="val 66593"/>
              <a:gd name="adj2" fmla="val 66593"/>
              <a:gd name="adj3" fmla="val 16667"/>
              <a:gd name="adj4" fmla="val 6666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2000" dirty="0">
                <a:latin typeface="+mn-lt"/>
              </a:rPr>
              <a:t>Vorläufige Aufnahme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2000" dirty="0">
                <a:latin typeface="+mn-lt"/>
              </a:rPr>
              <a:t>an Wahlschule</a:t>
            </a:r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738968" y="2802186"/>
            <a:ext cx="3165022" cy="522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de-A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APS</a:t>
            </a:r>
            <a:endParaRPr lang="de-DE" dirty="0"/>
          </a:p>
        </p:txBody>
      </p:sp>
      <p:sp>
        <p:nvSpPr>
          <p:cNvPr id="12" name="Inhaltsplatzhalter 2"/>
          <p:cNvSpPr txBox="1">
            <a:spLocks/>
          </p:cNvSpPr>
          <p:nvPr/>
        </p:nvSpPr>
        <p:spPr>
          <a:xfrm>
            <a:off x="5205966" y="2802187"/>
            <a:ext cx="3127510" cy="522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de-AT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APS</a:t>
            </a:r>
            <a:endParaRPr lang="de-DE" dirty="0"/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5045424" y="3324700"/>
            <a:ext cx="3448594" cy="1081087"/>
          </a:xfrm>
          <a:prstGeom prst="downArrowCallout">
            <a:avLst>
              <a:gd name="adj1" fmla="val 63253"/>
              <a:gd name="adj2" fmla="val 63253"/>
              <a:gd name="adj3" fmla="val 16667"/>
              <a:gd name="adj4" fmla="val 6666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2000" dirty="0">
                <a:latin typeface="+mn-lt"/>
              </a:rPr>
              <a:t>Keine vorläufige</a:t>
            </a:r>
            <a:br>
              <a:rPr lang="de-AT" altLang="de-DE" sz="2000" dirty="0">
                <a:latin typeface="+mn-lt"/>
              </a:rPr>
            </a:br>
            <a:r>
              <a:rPr lang="de-AT" altLang="de-DE" sz="2000" dirty="0">
                <a:latin typeface="+mn-lt"/>
              </a:rPr>
              <a:t> Aufnahme an Wahlschule</a:t>
            </a:r>
          </a:p>
        </p:txBody>
      </p:sp>
      <p:sp>
        <p:nvSpPr>
          <p:cNvPr id="15" name="Rechteck 14"/>
          <p:cNvSpPr/>
          <p:nvPr/>
        </p:nvSpPr>
        <p:spPr>
          <a:xfrm>
            <a:off x="2635134" y="-3125"/>
            <a:ext cx="47299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sp>
        <p:nvSpPr>
          <p:cNvPr id="5" name="Rechteck 4"/>
          <p:cNvSpPr/>
          <p:nvPr/>
        </p:nvSpPr>
        <p:spPr>
          <a:xfrm>
            <a:off x="597080" y="4527494"/>
            <a:ext cx="3448800" cy="1522576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AT" altLang="de-DE" sz="2000" dirty="0"/>
              <a:t>Information der Eltern 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durch die Abt.Präs.6</a:t>
            </a:r>
          </a:p>
        </p:txBody>
      </p:sp>
      <p:sp>
        <p:nvSpPr>
          <p:cNvPr id="7" name="Rechteck 6"/>
          <p:cNvSpPr/>
          <p:nvPr/>
        </p:nvSpPr>
        <p:spPr>
          <a:xfrm>
            <a:off x="5045424" y="4526687"/>
            <a:ext cx="3448594" cy="1523383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AT" altLang="de-DE" sz="2000" dirty="0"/>
              <a:t>Information der Eltern;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 verbunden mit 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einer gleichwertigen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alternativen Schulplatzzusage</a:t>
            </a:r>
          </a:p>
          <a:p>
            <a:pPr algn="ctr">
              <a:spcBef>
                <a:spcPct val="0"/>
              </a:spcBef>
            </a:pPr>
            <a:r>
              <a:rPr lang="de-AT" altLang="de-DE" sz="2000" dirty="0"/>
              <a:t>durch die Abt.Präs.6</a:t>
            </a:r>
          </a:p>
        </p:txBody>
      </p:sp>
      <p:pic>
        <p:nvPicPr>
          <p:cNvPr id="14" name="Bild 1" descr="Bildungsdirektion_W_Logo_kle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459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 animBg="1"/>
      <p:bldP spid="5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333102"/>
            <a:ext cx="8229600" cy="990600"/>
          </a:xfrm>
        </p:spPr>
        <p:txBody>
          <a:bodyPr>
            <a:normAutofit/>
          </a:bodyPr>
          <a:lstStyle/>
          <a:p>
            <a:r>
              <a:rPr lang="de-DE" sz="2800" b="1" dirty="0">
                <a:solidFill>
                  <a:srgbClr val="FF0000"/>
                </a:solidFill>
                <a:latin typeface="+mn-lt"/>
              </a:rPr>
              <a:t>Aufnahmeverfahren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199" y="1163942"/>
            <a:ext cx="8229600" cy="1299755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  <a:defRPr/>
            </a:pPr>
            <a:r>
              <a:rPr lang="de-AT" sz="1600" b="1" dirty="0">
                <a:solidFill>
                  <a:srgbClr val="FF0000"/>
                </a:solidFill>
              </a:rPr>
              <a:t>Bis spätestens 19. März 2027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e-AT" sz="1600" b="1" dirty="0"/>
              <a:t>Vorläufige Aufnahme</a:t>
            </a:r>
            <a:r>
              <a:rPr lang="de-AT" sz="1600" dirty="0"/>
              <a:t> der Schüler/innen an </a:t>
            </a:r>
            <a:r>
              <a:rPr lang="de-AT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AHS</a:t>
            </a:r>
            <a:r>
              <a:rPr lang="de-AT" sz="1600" dirty="0"/>
              <a:t> gemäß Verordnung (Eignung, Geschwister, Wohnortnähe/Erreichbarkeit) durch die Schulleitung.</a:t>
            </a:r>
          </a:p>
          <a:p>
            <a:pPr marL="0" indent="0">
              <a:spcBef>
                <a:spcPts val="0"/>
              </a:spcBef>
              <a:buNone/>
              <a:defRPr/>
            </a:pPr>
            <a:r>
              <a:rPr lang="de-AT" sz="1600" dirty="0"/>
              <a:t>An der </a:t>
            </a:r>
            <a:r>
              <a:rPr lang="de-AT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AHS</a:t>
            </a:r>
            <a:r>
              <a:rPr lang="de-AT" sz="1600" dirty="0"/>
              <a:t> dürfen nur Kinder mit „</a:t>
            </a:r>
            <a:r>
              <a:rPr lang="de-AT" sz="1600" b="1" dirty="0"/>
              <a:t>AHS-Reife“</a:t>
            </a:r>
            <a:r>
              <a:rPr lang="de-AT" sz="1600" dirty="0"/>
              <a:t> berücksichtigt werden (gilt nicht für AHS mit Modellversuch </a:t>
            </a:r>
            <a:r>
              <a:rPr lang="de-AT" sz="1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WMS</a:t>
            </a:r>
            <a:r>
              <a:rPr lang="de-AT" sz="1600" dirty="0"/>
              <a:t>).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6</a:t>
            </a:r>
          </a:p>
        </p:txBody>
      </p:sp>
      <p:sp>
        <p:nvSpPr>
          <p:cNvPr id="9" name="AutoShape 7"/>
          <p:cNvSpPr>
            <a:spLocks noChangeArrowheads="1"/>
          </p:cNvSpPr>
          <p:nvPr/>
        </p:nvSpPr>
        <p:spPr bwMode="auto">
          <a:xfrm>
            <a:off x="363581" y="3500405"/>
            <a:ext cx="3403602" cy="1081087"/>
          </a:xfrm>
          <a:prstGeom prst="downArrowCallout">
            <a:avLst>
              <a:gd name="adj1" fmla="val 66593"/>
              <a:gd name="adj2" fmla="val 66593"/>
              <a:gd name="adj3" fmla="val 16667"/>
              <a:gd name="adj4" fmla="val 66667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Vorläufige Aufnahme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an Wahlschule</a:t>
            </a:r>
          </a:p>
        </p:txBody>
      </p:sp>
      <p:sp>
        <p:nvSpPr>
          <p:cNvPr id="11" name="Inhaltsplatzhalter 2"/>
          <p:cNvSpPr txBox="1">
            <a:spLocks/>
          </p:cNvSpPr>
          <p:nvPr/>
        </p:nvSpPr>
        <p:spPr>
          <a:xfrm>
            <a:off x="505470" y="3082826"/>
            <a:ext cx="3165022" cy="522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de-A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AHS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12" name="Inhaltsplatzhalter 2"/>
          <p:cNvSpPr txBox="1">
            <a:spLocks/>
          </p:cNvSpPr>
          <p:nvPr/>
        </p:nvSpPr>
        <p:spPr>
          <a:xfrm>
            <a:off x="5457426" y="3082826"/>
            <a:ext cx="3127510" cy="5225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de-AT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AHS</a:t>
            </a:r>
            <a:endParaRPr lang="de-DE" dirty="0">
              <a:solidFill>
                <a:srgbClr val="00B050"/>
              </a:solidFill>
            </a:endParaRPr>
          </a:p>
        </p:txBody>
      </p:sp>
      <p:sp>
        <p:nvSpPr>
          <p:cNvPr id="13" name="AutoShape 11"/>
          <p:cNvSpPr>
            <a:spLocks noChangeArrowheads="1"/>
          </p:cNvSpPr>
          <p:nvPr/>
        </p:nvSpPr>
        <p:spPr bwMode="auto">
          <a:xfrm>
            <a:off x="5296781" y="3482547"/>
            <a:ext cx="3448800" cy="1081087"/>
          </a:xfrm>
          <a:prstGeom prst="downArrowCallout">
            <a:avLst>
              <a:gd name="adj1" fmla="val 63253"/>
              <a:gd name="adj2" fmla="val 63253"/>
              <a:gd name="adj3" fmla="val 16667"/>
              <a:gd name="adj4" fmla="val 6666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Keine vorläufige</a:t>
            </a:r>
            <a:br>
              <a:rPr lang="de-AT" altLang="de-DE" sz="1600" dirty="0">
                <a:latin typeface="+mn-lt"/>
              </a:rPr>
            </a:br>
            <a:r>
              <a:rPr lang="de-AT" altLang="de-DE" sz="1600" dirty="0">
                <a:latin typeface="+mn-lt"/>
              </a:rPr>
              <a:t> Aufnahme an Wahlschule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363581" y="2463697"/>
            <a:ext cx="8382000" cy="590550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Sollten die Aussichten auf eine Aufnahme schlecht sein, dann meldet sich die Schule schon vorher und berät über mögliche Alternativen! </a:t>
            </a:r>
          </a:p>
        </p:txBody>
      </p:sp>
      <p:sp>
        <p:nvSpPr>
          <p:cNvPr id="16" name="AutoShape 11"/>
          <p:cNvSpPr>
            <a:spLocks noChangeArrowheads="1"/>
          </p:cNvSpPr>
          <p:nvPr/>
        </p:nvSpPr>
        <p:spPr bwMode="auto">
          <a:xfrm>
            <a:off x="5296781" y="4607962"/>
            <a:ext cx="3466219" cy="1081087"/>
          </a:xfrm>
          <a:prstGeom prst="downArrowCallout">
            <a:avLst>
              <a:gd name="adj1" fmla="val 63253"/>
              <a:gd name="adj2" fmla="val 63253"/>
              <a:gd name="adj3" fmla="val 16667"/>
              <a:gd name="adj4" fmla="val 66667"/>
            </a:avLst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Information der Eltern;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1600" dirty="0">
                <a:latin typeface="+mn-lt"/>
              </a:rPr>
              <a:t>Information über freie Plätze</a:t>
            </a:r>
          </a:p>
        </p:txBody>
      </p:sp>
      <p:sp>
        <p:nvSpPr>
          <p:cNvPr id="17" name="Text Box 15"/>
          <p:cNvSpPr txBox="1">
            <a:spLocks noChangeArrowheads="1"/>
          </p:cNvSpPr>
          <p:nvPr/>
        </p:nvSpPr>
        <p:spPr bwMode="auto">
          <a:xfrm>
            <a:off x="5296781" y="5739939"/>
            <a:ext cx="3466219" cy="584775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de-AT" altLang="de-DE" sz="1600" b="1" dirty="0">
                <a:latin typeface="+mn-lt"/>
              </a:rPr>
              <a:t>2. Anmeldedurchgang</a:t>
            </a:r>
            <a:br>
              <a:rPr lang="de-AT" altLang="de-DE" sz="1600" b="1" dirty="0">
                <a:latin typeface="+mn-lt"/>
              </a:rPr>
            </a:br>
            <a:r>
              <a:rPr lang="de-AT" altLang="de-DE" sz="1600" dirty="0">
                <a:latin typeface="+mn-lt"/>
              </a:rPr>
              <a:t>an AHS mit freien Plätzen</a:t>
            </a:r>
          </a:p>
        </p:txBody>
      </p:sp>
      <p:sp>
        <p:nvSpPr>
          <p:cNvPr id="18" name="Rechteck 17"/>
          <p:cNvSpPr/>
          <p:nvPr/>
        </p:nvSpPr>
        <p:spPr>
          <a:xfrm>
            <a:off x="3025833" y="-3125"/>
            <a:ext cx="480475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sp>
        <p:nvSpPr>
          <p:cNvPr id="19" name="Rechteck 18"/>
          <p:cNvSpPr/>
          <p:nvPr/>
        </p:nvSpPr>
        <p:spPr>
          <a:xfrm>
            <a:off x="363581" y="4607962"/>
            <a:ext cx="3448800" cy="76635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spcBef>
                <a:spcPct val="0"/>
              </a:spcBef>
            </a:pPr>
            <a:r>
              <a:rPr lang="de-AT" altLang="de-DE" sz="2000" dirty="0"/>
              <a:t>Zusage an die Eltern</a:t>
            </a:r>
          </a:p>
        </p:txBody>
      </p:sp>
      <p:pic>
        <p:nvPicPr>
          <p:cNvPr id="20" name="Bild 1" descr="Bildungsdirektion_W_Logo_klein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725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/>
      <p:bldP spid="12" grpId="0"/>
      <p:bldP spid="13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7</a:t>
            </a:r>
          </a:p>
        </p:txBody>
      </p:sp>
      <p:sp>
        <p:nvSpPr>
          <p:cNvPr id="7" name="AutoShape 1033"/>
          <p:cNvSpPr>
            <a:spLocks noGrp="1" noChangeArrowheads="1"/>
          </p:cNvSpPr>
          <p:nvPr>
            <p:ph idx="1"/>
          </p:nvPr>
        </p:nvSpPr>
        <p:spPr bwMode="auto">
          <a:xfrm>
            <a:off x="457199" y="1277983"/>
            <a:ext cx="8229600" cy="3616234"/>
          </a:xfrm>
          <a:prstGeom prst="downArrowCallout">
            <a:avLst>
              <a:gd name="adj1" fmla="val 61863"/>
              <a:gd name="adj2" fmla="val 59679"/>
              <a:gd name="adj3" fmla="val 16366"/>
              <a:gd name="adj4" fmla="val 8121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b="1" dirty="0"/>
              <a:t>2. Anmeldedurchgang an </a:t>
            </a:r>
            <a:r>
              <a:rPr lang="de-AT" altLang="de-DE" sz="2000" b="1" dirty="0">
                <a:solidFill>
                  <a:srgbClr val="00B050"/>
                </a:solidFill>
              </a:rPr>
              <a:t>AHS</a:t>
            </a:r>
            <a:r>
              <a:rPr lang="de-AT" altLang="de-DE" sz="2000" b="1" dirty="0"/>
              <a:t>: </a:t>
            </a:r>
            <a:endParaRPr lang="de-AT" altLang="de-DE" sz="2000" dirty="0"/>
          </a:p>
          <a:p>
            <a:pPr algn="ctr">
              <a:spcBef>
                <a:spcPct val="0"/>
              </a:spcBef>
              <a:buClrTx/>
              <a:buNone/>
            </a:pPr>
            <a:r>
              <a:rPr lang="de-DE" altLang="de-DE" sz="2000" dirty="0"/>
              <a:t>Mitte April </a:t>
            </a:r>
            <a:r>
              <a:rPr lang="de-DE" altLang="de-DE" sz="2000" dirty="0" smtClean="0"/>
              <a:t>2027</a:t>
            </a:r>
            <a:endParaRPr lang="de-DE" altLang="de-DE" sz="2000" dirty="0"/>
          </a:p>
          <a:p>
            <a:pPr algn="ctr">
              <a:spcBef>
                <a:spcPct val="0"/>
              </a:spcBef>
              <a:buClrTx/>
              <a:buNone/>
            </a:pPr>
            <a:endParaRPr lang="de-AT" altLang="de-DE" sz="2000" dirty="0"/>
          </a:p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dirty="0"/>
              <a:t>Kinder, denen kein vorläufiger Schulplatz zugewiesen werden konnte,</a:t>
            </a:r>
          </a:p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dirty="0"/>
              <a:t> können an Schulen mit freien Plätzen angemeldet werden </a:t>
            </a:r>
          </a:p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dirty="0"/>
              <a:t>(auch Kinder ohne „AHS-Reife“);</a:t>
            </a:r>
            <a:br>
              <a:rPr lang="de-AT" altLang="de-DE" sz="2000" dirty="0"/>
            </a:br>
            <a:r>
              <a:rPr lang="de-AT" altLang="de-DE" sz="2000" dirty="0"/>
              <a:t>Angabe mehrerer Schulen möglich;</a:t>
            </a:r>
            <a:br>
              <a:rPr lang="de-AT" altLang="de-DE" sz="2000" dirty="0"/>
            </a:br>
            <a:r>
              <a:rPr lang="de-AT" altLang="de-DE" sz="2000" dirty="0"/>
              <a:t> Schulen nehmen diese Anmeldungen entgegen.</a:t>
            </a: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457200" y="4935583"/>
            <a:ext cx="8229600" cy="102978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40000"/>
              </a:spcBef>
              <a:buNone/>
            </a:pPr>
            <a:r>
              <a:rPr lang="de-AT" altLang="de-DE" sz="2000" dirty="0">
                <a:latin typeface="+mn-lt"/>
              </a:rPr>
              <a:t>Bildungsdirektion für Wien und Schulen gleichen die Anträge mit den vorhandenen freien Plätzen ab. Die Schulen verständigen so rasch als möglich die Eltern über die Schulplatzzuweisung.</a:t>
            </a:r>
          </a:p>
        </p:txBody>
      </p:sp>
      <p:sp>
        <p:nvSpPr>
          <p:cNvPr id="9" name="Rechteck 8"/>
          <p:cNvSpPr/>
          <p:nvPr/>
        </p:nvSpPr>
        <p:spPr>
          <a:xfrm>
            <a:off x="3025833" y="-3125"/>
            <a:ext cx="492113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2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2050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8</a:t>
            </a:r>
          </a:p>
        </p:txBody>
      </p:sp>
      <p:sp>
        <p:nvSpPr>
          <p:cNvPr id="7" name="AutoShape 1033"/>
          <p:cNvSpPr>
            <a:spLocks noGrp="1" noChangeArrowheads="1"/>
          </p:cNvSpPr>
          <p:nvPr>
            <p:ph idx="1"/>
          </p:nvPr>
        </p:nvSpPr>
        <p:spPr bwMode="auto">
          <a:xfrm>
            <a:off x="457199" y="1667691"/>
            <a:ext cx="8229600" cy="1928949"/>
          </a:xfrm>
          <a:prstGeom prst="downArrowCallout">
            <a:avLst>
              <a:gd name="adj1" fmla="val 49993"/>
              <a:gd name="adj2" fmla="val 59679"/>
              <a:gd name="adj3" fmla="val 16366"/>
              <a:gd name="adj4" fmla="val 8121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b="1" dirty="0"/>
              <a:t>Für ALLE an der </a:t>
            </a:r>
            <a:r>
              <a:rPr lang="de-AT" altLang="de-DE" sz="2000" b="1" dirty="0">
                <a:solidFill>
                  <a:srgbClr val="FF0000"/>
                </a:solidFill>
              </a:rPr>
              <a:t>APS</a:t>
            </a:r>
            <a:r>
              <a:rPr lang="de-AT" altLang="de-DE" sz="2000" b="1" dirty="0">
                <a:solidFill>
                  <a:srgbClr val="0066CC"/>
                </a:solidFill>
              </a:rPr>
              <a:t> </a:t>
            </a:r>
            <a:r>
              <a:rPr lang="de-AT" altLang="de-DE" sz="2000" b="1" dirty="0"/>
              <a:t>vorläufig aufgenommenen Schüler/innen gilt:</a:t>
            </a: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457199" y="3708762"/>
            <a:ext cx="8229600" cy="716281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de-AT" altLang="de-DE" sz="2000" dirty="0">
                <a:latin typeface="+mn-lt"/>
              </a:rPr>
              <a:t>Durch </a:t>
            </a:r>
            <a:r>
              <a:rPr lang="de-AT" altLang="de-DE" sz="2000" b="1" dirty="0">
                <a:solidFill>
                  <a:srgbClr val="FF0000"/>
                </a:solidFill>
                <a:latin typeface="+mn-lt"/>
              </a:rPr>
              <a:t>das positive Abschlusszeugnis der 4. Schulstufe </a:t>
            </a:r>
            <a:r>
              <a:rPr lang="de-AT" altLang="de-DE" sz="2000" dirty="0">
                <a:latin typeface="+mn-lt"/>
              </a:rPr>
              <a:t>wird</a:t>
            </a:r>
            <a:r>
              <a:rPr lang="de-AT" altLang="de-DE" sz="20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AT" altLang="de-DE" sz="2000" dirty="0">
                <a:latin typeface="+mn-lt"/>
              </a:rPr>
              <a:t>die vorläufige automatisch zu einer definitiven Schulplatzzusage.</a:t>
            </a:r>
          </a:p>
        </p:txBody>
      </p:sp>
      <p:sp>
        <p:nvSpPr>
          <p:cNvPr id="9" name="Rechteck 8"/>
          <p:cNvSpPr/>
          <p:nvPr/>
        </p:nvSpPr>
        <p:spPr>
          <a:xfrm>
            <a:off x="3067395" y="-3125"/>
            <a:ext cx="47133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0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73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9</a:t>
            </a:r>
          </a:p>
        </p:txBody>
      </p:sp>
      <p:sp>
        <p:nvSpPr>
          <p:cNvPr id="7" name="AutoShape 1033"/>
          <p:cNvSpPr>
            <a:spLocks noGrp="1" noChangeArrowheads="1"/>
          </p:cNvSpPr>
          <p:nvPr>
            <p:ph idx="1"/>
          </p:nvPr>
        </p:nvSpPr>
        <p:spPr bwMode="auto">
          <a:xfrm>
            <a:off x="457199" y="1667691"/>
            <a:ext cx="8229600" cy="1682931"/>
          </a:xfrm>
          <a:prstGeom prst="downArrowCallout">
            <a:avLst>
              <a:gd name="adj1" fmla="val 61863"/>
              <a:gd name="adj2" fmla="val 59679"/>
              <a:gd name="adj3" fmla="val 16366"/>
              <a:gd name="adj4" fmla="val 81218"/>
            </a:avLst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normAutofit/>
          </a:bodyPr>
          <a:lstStyle/>
          <a:p>
            <a:pPr algn="ctr">
              <a:spcBef>
                <a:spcPct val="0"/>
              </a:spcBef>
              <a:buClrTx/>
              <a:buNone/>
            </a:pPr>
            <a:r>
              <a:rPr lang="de-AT" altLang="de-DE" sz="2000" b="1" dirty="0"/>
              <a:t>Für ALLE an der </a:t>
            </a:r>
            <a:r>
              <a:rPr lang="de-AT" altLang="de-DE" sz="2000" b="1" dirty="0">
                <a:solidFill>
                  <a:srgbClr val="00B050"/>
                </a:solidFill>
              </a:rPr>
              <a:t>AHS</a:t>
            </a:r>
            <a:r>
              <a:rPr lang="de-AT" altLang="de-DE" sz="2000" b="1" dirty="0">
                <a:solidFill>
                  <a:srgbClr val="0066CC"/>
                </a:solidFill>
              </a:rPr>
              <a:t> </a:t>
            </a:r>
            <a:r>
              <a:rPr lang="de-AT" altLang="de-DE" sz="2000" b="1" dirty="0"/>
              <a:t>vorläufig aufgenommene Schüler/innen gilt:</a:t>
            </a: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457199" y="3529692"/>
            <a:ext cx="8229600" cy="3025854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spcAft>
                <a:spcPts val="600"/>
              </a:spcAft>
              <a:buClrTx/>
              <a:buNone/>
            </a:pPr>
            <a:r>
              <a:rPr lang="de-DE" altLang="de-DE" sz="2000" dirty="0">
                <a:latin typeface="+mn-lt"/>
              </a:rPr>
              <a:t>Die vorläufige Schulplatzzusage wird zu einer</a:t>
            </a:r>
            <a:br>
              <a:rPr lang="de-DE" altLang="de-DE" sz="2000" dirty="0">
                <a:latin typeface="+mn-lt"/>
              </a:rPr>
            </a:br>
            <a:r>
              <a:rPr lang="de-DE" altLang="de-DE" sz="2000" dirty="0">
                <a:latin typeface="+mn-lt"/>
              </a:rPr>
              <a:t> definitiven Schulplatzzusage bei Schüler/inne/n aus VS-Standorten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e-DE" altLang="de-DE" sz="1900" b="1" dirty="0">
                <a:solidFill>
                  <a:srgbClr val="00B050"/>
                </a:solidFill>
              </a:rPr>
              <a:t>mit </a:t>
            </a:r>
            <a:r>
              <a:rPr lang="de-DE" altLang="de-DE" sz="1900" b="1" dirty="0" err="1">
                <a:solidFill>
                  <a:srgbClr val="00B050"/>
                </a:solidFill>
              </a:rPr>
              <a:t>WiSion</a:t>
            </a:r>
            <a:r>
              <a:rPr lang="de-DE" altLang="de-DE" sz="1900" dirty="0">
                <a:latin typeface="+mn-lt"/>
              </a:rPr>
              <a:t>, sobald die </a:t>
            </a:r>
            <a:r>
              <a:rPr lang="de-DE" altLang="de-DE" sz="1900" b="1" dirty="0">
                <a:solidFill>
                  <a:srgbClr val="00B050"/>
                </a:solidFill>
              </a:rPr>
              <a:t>AHS-Reife in </a:t>
            </a:r>
            <a:r>
              <a:rPr lang="de-DE" altLang="de-DE" sz="1900" b="1" dirty="0" err="1">
                <a:solidFill>
                  <a:srgbClr val="00B050"/>
                </a:solidFill>
              </a:rPr>
              <a:t>WiSion</a:t>
            </a:r>
            <a:r>
              <a:rPr lang="de-DE" altLang="de-DE" sz="1900" dirty="0">
                <a:latin typeface="+mn-lt"/>
              </a:rPr>
              <a:t> aufscheint, </a:t>
            </a:r>
          </a:p>
          <a:p>
            <a:pPr marL="342900" indent="-342900" eaLnBrk="1" hangingPunct="1">
              <a:spcBef>
                <a:spcPct val="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de-DE" altLang="de-DE" sz="1900" b="1" dirty="0">
                <a:solidFill>
                  <a:srgbClr val="00B050"/>
                </a:solidFill>
              </a:rPr>
              <a:t>ohne </a:t>
            </a:r>
            <a:r>
              <a:rPr lang="de-DE" altLang="de-DE" sz="1900" b="1" dirty="0" err="1">
                <a:solidFill>
                  <a:srgbClr val="00B050"/>
                </a:solidFill>
              </a:rPr>
              <a:t>WiSion</a:t>
            </a:r>
            <a:r>
              <a:rPr lang="de-DE" altLang="de-DE" sz="1900" b="1" dirty="0">
                <a:solidFill>
                  <a:srgbClr val="00B050"/>
                </a:solidFill>
              </a:rPr>
              <a:t> </a:t>
            </a:r>
            <a:r>
              <a:rPr lang="de-DE" altLang="de-DE" sz="1900" dirty="0">
                <a:latin typeface="+mn-lt"/>
              </a:rPr>
              <a:t>durch </a:t>
            </a:r>
            <a:r>
              <a:rPr lang="de-AT" altLang="de-DE" sz="1900" dirty="0"/>
              <a:t>die </a:t>
            </a:r>
            <a:r>
              <a:rPr lang="de-AT" altLang="de-DE" sz="1900" b="1" dirty="0">
                <a:solidFill>
                  <a:srgbClr val="00B050"/>
                </a:solidFill>
              </a:rPr>
              <a:t>Abgabe der AHS-Reife-Erklärung</a:t>
            </a:r>
            <a:r>
              <a:rPr lang="de-AT" altLang="de-DE" sz="1900" dirty="0">
                <a:solidFill>
                  <a:srgbClr val="00B050"/>
                </a:solidFill>
              </a:rPr>
              <a:t> </a:t>
            </a:r>
            <a:r>
              <a:rPr lang="de-AT" altLang="de-DE" sz="1900" dirty="0"/>
              <a:t>an der </a:t>
            </a:r>
            <a:r>
              <a:rPr lang="de-AT" altLang="de-DE" sz="1900" b="1" dirty="0">
                <a:solidFill>
                  <a:srgbClr val="00B050"/>
                </a:solidFill>
              </a:rPr>
              <a:t>AHS</a:t>
            </a:r>
            <a:r>
              <a:rPr lang="de-AT" altLang="de-DE" sz="1900" dirty="0"/>
              <a:t> am Montag der letzten Schulwoche.</a:t>
            </a:r>
          </a:p>
          <a:p>
            <a:pPr eaLnBrk="1" hangingPunct="1">
              <a:spcBef>
                <a:spcPct val="0"/>
              </a:spcBef>
              <a:buClr>
                <a:schemeClr val="tx1"/>
              </a:buClr>
              <a:buNone/>
            </a:pPr>
            <a:endParaRPr lang="de-AT" altLang="de-DE" sz="2000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altLang="de-DE" sz="1800" dirty="0">
                <a:latin typeface="+mn-lt"/>
              </a:rPr>
              <a:t>Allfällige </a:t>
            </a:r>
            <a:r>
              <a:rPr lang="de-AT" altLang="de-DE" sz="1800" b="1" dirty="0" err="1">
                <a:latin typeface="+mn-lt"/>
              </a:rPr>
              <a:t>Aufnahmsprüfungen</a:t>
            </a:r>
            <a:r>
              <a:rPr lang="de-AT" altLang="de-DE" sz="1800" dirty="0">
                <a:latin typeface="+mn-lt"/>
              </a:rPr>
              <a:t> finden in der letzten Schulwoche des Schuljahres 2026/27 (Dienstag und Mittwoch) statt. Rechtzeitige diesbezügliche Kontaktaufnahme mit der AHS ist die Aufgabe der Erziehungsberechtigten!</a:t>
            </a:r>
          </a:p>
        </p:txBody>
      </p:sp>
      <p:sp>
        <p:nvSpPr>
          <p:cNvPr id="9" name="Rechteck 8"/>
          <p:cNvSpPr/>
          <p:nvPr/>
        </p:nvSpPr>
        <p:spPr>
          <a:xfrm>
            <a:off x="3175462" y="-3125"/>
            <a:ext cx="48213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10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1062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434375"/>
            <a:ext cx="8579745" cy="943425"/>
          </a:xfrm>
        </p:spPr>
        <p:txBody>
          <a:bodyPr tIns="0" bIns="0">
            <a:noAutofit/>
          </a:bodyPr>
          <a:lstStyle/>
          <a:p>
            <a:pPr lvl="4" algn="l" rtl="0">
              <a:lnSpc>
                <a:spcPct val="80000"/>
              </a:lnSpc>
              <a:spcBef>
                <a:spcPct val="0"/>
              </a:spcBef>
            </a:pPr>
            <a:r>
              <a:rPr lang="de-DE" sz="2800" b="1" dirty="0">
                <a:solidFill>
                  <a:srgbClr val="FF0000"/>
                </a:solidFill>
              </a:rPr>
              <a:t>Aufnahmeverfahren</a:t>
            </a:r>
            <a:endParaRPr lang="de-DE" sz="2800" dirty="0">
              <a:solidFill>
                <a:srgbClr val="FF0000"/>
              </a:solidFill>
              <a:latin typeface="+mn-lt"/>
              <a:cs typeface="Arial"/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3860801" y="6324714"/>
            <a:ext cx="490219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900" dirty="0"/>
              <a:t>10</a:t>
            </a:r>
          </a:p>
        </p:txBody>
      </p:sp>
      <p:sp>
        <p:nvSpPr>
          <p:cNvPr id="8" name="Rectangle 1034"/>
          <p:cNvSpPr>
            <a:spLocks noChangeArrowheads="1"/>
          </p:cNvSpPr>
          <p:nvPr/>
        </p:nvSpPr>
        <p:spPr bwMode="auto">
          <a:xfrm>
            <a:off x="533400" y="2209155"/>
            <a:ext cx="8229600" cy="328420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30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q"/>
              <a:defRPr sz="26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3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5000"/>
              </a:spcBef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5000"/>
              </a:spcBef>
              <a:spcAft>
                <a:spcPct val="0"/>
              </a:spcAft>
              <a:buClr>
                <a:srgbClr val="FF0000"/>
              </a:buClr>
              <a:buFont typeface="Wingdings" pitchFamily="2" charset="2"/>
              <a:buChar char="r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None/>
            </a:pPr>
            <a:endParaRPr lang="de-AT" sz="2000" b="1" dirty="0"/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sz="2000" b="1" dirty="0"/>
              <a:t> </a:t>
            </a:r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sz="2000" b="1" dirty="0"/>
              <a:t>WEITERE INFORMATIONEN:</a:t>
            </a:r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sz="2000" b="1" dirty="0"/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sz="2000" b="1" dirty="0">
              <a:highlight>
                <a:srgbClr val="00FF00"/>
              </a:highlight>
            </a:endParaRPr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sz="2000" b="1" dirty="0"/>
              <a:t>Bildungsberatung Wien: </a:t>
            </a:r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sz="2000" dirty="0"/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AT" sz="2000" dirty="0"/>
              <a:t>Tel: 525 25 / 7700</a:t>
            </a:r>
          </a:p>
          <a:p>
            <a:pPr algn="ctr" eaLnBrk="1" hangingPunct="1">
              <a:spcBef>
                <a:spcPct val="0"/>
              </a:spcBef>
              <a:buClrTx/>
              <a:buNone/>
            </a:pPr>
            <a:r>
              <a:rPr lang="de-DE" sz="2000" dirty="0"/>
              <a:t>E-Mail: bildungsberatung@bildung-wien.gv.at</a:t>
            </a:r>
            <a:endParaRPr lang="de-AT" sz="2000" dirty="0"/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altLang="de-DE" sz="2000" b="1" dirty="0">
              <a:latin typeface="+mn-lt"/>
            </a:endParaRPr>
          </a:p>
          <a:p>
            <a:pPr algn="ctr" eaLnBrk="1" hangingPunct="1">
              <a:spcBef>
                <a:spcPct val="0"/>
              </a:spcBef>
              <a:buClrTx/>
              <a:buNone/>
            </a:pPr>
            <a:endParaRPr lang="de-AT" altLang="de-DE" sz="2000" dirty="0">
              <a:latin typeface="+mn-lt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3308465" y="-3125"/>
            <a:ext cx="48380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de-DE" sz="1600" b="1" dirty="0">
                <a:solidFill>
                  <a:schemeClr val="bg1"/>
                </a:solidFill>
              </a:rPr>
              <a:t>Aufnahme in die 1. Klasse</a:t>
            </a:r>
            <a:r>
              <a:rPr lang="de-AT" sz="1600" b="1" dirty="0">
                <a:solidFill>
                  <a:schemeClr val="bg1"/>
                </a:solidFill>
              </a:rPr>
              <a:t> der Sekundarstufe I</a:t>
            </a:r>
          </a:p>
        </p:txBody>
      </p:sp>
      <p:pic>
        <p:nvPicPr>
          <p:cNvPr id="7" name="Bild 1" descr="Bildungsdirektion_W_Logo_klein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562792" cy="367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4964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larheit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512</Words>
  <Application>Microsoft Office PowerPoint</Application>
  <PresentationFormat>Bildschirmpräsentation (4:3)</PresentationFormat>
  <Paragraphs>103</Paragraphs>
  <Slides>10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10</vt:i4>
      </vt:variant>
    </vt:vector>
  </HeadingPairs>
  <TitlesOfParts>
    <vt:vector size="17" baseType="lpstr">
      <vt:lpstr>Arial</vt:lpstr>
      <vt:lpstr>Calibri</vt:lpstr>
      <vt:lpstr>Corbel</vt:lpstr>
      <vt:lpstr>Times New Roman</vt:lpstr>
      <vt:lpstr>Verdana</vt:lpstr>
      <vt:lpstr>Wingdings</vt:lpstr>
      <vt:lpstr>Klarheit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  <vt:lpstr>Aufnahmeverfahren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Eingliederung  WBN     Wien 1</dc:title>
  <dc:creator>Sabine Prohaska</dc:creator>
  <cp:lastModifiedBy>KASTNER Andreas</cp:lastModifiedBy>
  <cp:revision>144</cp:revision>
  <cp:lastPrinted>2024-10-22T13:21:52Z</cp:lastPrinted>
  <dcterms:created xsi:type="dcterms:W3CDTF">2017-04-15T17:46:53Z</dcterms:created>
  <dcterms:modified xsi:type="dcterms:W3CDTF">2026-10-15T06:39:07Z</dcterms:modified>
</cp:coreProperties>
</file>